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JA/gMT7Z2lKPEHQNX9jeoxQm3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5200ee433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b5200ee43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5200ee433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b5200ee43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5200ee433_3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b5200ee43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b5200ee433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b5200ee433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b5200ee433_3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b5200ee433_3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b099a929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b099a929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5200ee433_3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b5200ee433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b5200ee433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b5200ee433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b519019cd1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b519019c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b5200ee433_3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b5200ee433_3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5200ee433_3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b5200ee433_3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b519019c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b519019c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5200ee4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b5200ee4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5200ee43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b5200ee43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519019c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b519019c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8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9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" name="Google Shape;15;p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1" name="Google Shape;21;p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0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9" name="Google Shape;29;p1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30" name="Google Shape;30;p1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1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38" name="Google Shape;38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11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4" name="Google Shape;44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13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59" name="Google Shape;59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65" name="Google Shape;65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2" name="Google Shape;72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8" name="Google Shape;78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84" name="Google Shape;84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90" name="Google Shape;9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2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pect personalizat 1">
  <p:cSld name="AUTOLAYOU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10985169a_1_2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b10985169a_1_205"/>
          <p:cNvSpPr/>
          <p:nvPr/>
        </p:nvSpPr>
        <p:spPr>
          <a:xfrm>
            <a:off x="878400" y="843500"/>
            <a:ext cx="8265600" cy="6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b10985169a_1_205"/>
          <p:cNvSpPr/>
          <p:nvPr/>
        </p:nvSpPr>
        <p:spPr>
          <a:xfrm rot="10800000">
            <a:off x="189931" y="843500"/>
            <a:ext cx="695400" cy="6954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b10985169a_1_205"/>
          <p:cNvSpPr txBox="1"/>
          <p:nvPr>
            <p:ph type="title"/>
          </p:nvPr>
        </p:nvSpPr>
        <p:spPr>
          <a:xfrm>
            <a:off x="660850" y="896950"/>
            <a:ext cx="6842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13367C"/>
                </a:solidFill>
              </a:defRPr>
            </a:lvl9pPr>
          </a:lstStyle>
          <a:p/>
        </p:txBody>
      </p:sp>
      <p:sp>
        <p:nvSpPr>
          <p:cNvPr id="100" name="Google Shape;100;g1b10985169a_1_205"/>
          <p:cNvSpPr txBox="1"/>
          <p:nvPr>
            <p:ph idx="1" type="body"/>
          </p:nvPr>
        </p:nvSpPr>
        <p:spPr>
          <a:xfrm>
            <a:off x="660775" y="1826600"/>
            <a:ext cx="3749700" cy="28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g1b10985169a_1_205"/>
          <p:cNvSpPr txBox="1"/>
          <p:nvPr>
            <p:ph idx="2" type="body"/>
          </p:nvPr>
        </p:nvSpPr>
        <p:spPr>
          <a:xfrm>
            <a:off x="5085425" y="1826600"/>
            <a:ext cx="3749700" cy="28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g1b10985169a_1_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jpg"/><Relationship Id="rId6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nul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title"/>
          </p:nvPr>
        </p:nvSpPr>
        <p:spPr>
          <a:xfrm>
            <a:off x="660850" y="896950"/>
            <a:ext cx="68424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DOC-QT</a:t>
            </a: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4953325" y="1088837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"/>
          <p:cNvSpPr/>
          <p:nvPr/>
        </p:nvSpPr>
        <p:spPr>
          <a:xfrm>
            <a:off x="8269529" y="168823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"/>
          <p:cNvSpPr/>
          <p:nvPr/>
        </p:nvSpPr>
        <p:spPr>
          <a:xfrm>
            <a:off x="8363999" y="168823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"/>
          <p:cNvSpPr/>
          <p:nvPr/>
        </p:nvSpPr>
        <p:spPr>
          <a:xfrm>
            <a:off x="7930165" y="176608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"/>
          <p:cNvSpPr/>
          <p:nvPr/>
        </p:nvSpPr>
        <p:spPr>
          <a:xfrm>
            <a:off x="7972169" y="181068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"/>
          <p:cNvSpPr/>
          <p:nvPr/>
        </p:nvSpPr>
        <p:spPr>
          <a:xfrm>
            <a:off x="7930165" y="181068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/>
          <p:nvPr/>
        </p:nvSpPr>
        <p:spPr>
          <a:xfrm>
            <a:off x="8095481" y="82673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"/>
          <p:cNvSpPr/>
          <p:nvPr/>
        </p:nvSpPr>
        <p:spPr>
          <a:xfrm>
            <a:off x="8095481" y="81975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"/>
          <p:cNvSpPr/>
          <p:nvPr/>
        </p:nvSpPr>
        <p:spPr>
          <a:xfrm>
            <a:off x="8095481" y="82673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/>
          <p:nvPr/>
        </p:nvSpPr>
        <p:spPr>
          <a:xfrm>
            <a:off x="8142703" y="98328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"/>
          <p:cNvSpPr/>
          <p:nvPr/>
        </p:nvSpPr>
        <p:spPr>
          <a:xfrm>
            <a:off x="8179437" y="111625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"/>
          <p:cNvSpPr/>
          <p:nvPr/>
        </p:nvSpPr>
        <p:spPr>
          <a:xfrm>
            <a:off x="8756695" y="111625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"/>
          <p:cNvSpPr/>
          <p:nvPr/>
        </p:nvSpPr>
        <p:spPr>
          <a:xfrm>
            <a:off x="8829298" y="111625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"/>
          <p:cNvSpPr/>
          <p:nvPr/>
        </p:nvSpPr>
        <p:spPr>
          <a:xfrm>
            <a:off x="8179437" y="117658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"/>
          <p:cNvSpPr/>
          <p:nvPr/>
        </p:nvSpPr>
        <p:spPr>
          <a:xfrm>
            <a:off x="8495177" y="117658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"/>
          <p:cNvSpPr/>
          <p:nvPr/>
        </p:nvSpPr>
        <p:spPr>
          <a:xfrm>
            <a:off x="8528424" y="121158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"/>
          <p:cNvSpPr/>
          <p:nvPr/>
        </p:nvSpPr>
        <p:spPr>
          <a:xfrm>
            <a:off x="8496069" y="121158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"/>
          <p:cNvSpPr/>
          <p:nvPr/>
        </p:nvSpPr>
        <p:spPr>
          <a:xfrm>
            <a:off x="8418222" y="121158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"/>
          <p:cNvSpPr/>
          <p:nvPr/>
        </p:nvSpPr>
        <p:spPr>
          <a:xfrm>
            <a:off x="8334240" y="121158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"/>
          <p:cNvSpPr/>
          <p:nvPr/>
        </p:nvSpPr>
        <p:spPr>
          <a:xfrm>
            <a:off x="8250284" y="121158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"/>
          <p:cNvSpPr/>
          <p:nvPr/>
        </p:nvSpPr>
        <p:spPr>
          <a:xfrm>
            <a:off x="8250284" y="125356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"/>
          <p:cNvSpPr/>
          <p:nvPr/>
        </p:nvSpPr>
        <p:spPr>
          <a:xfrm>
            <a:off x="8179437" y="121158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"/>
          <p:cNvSpPr/>
          <p:nvPr/>
        </p:nvSpPr>
        <p:spPr>
          <a:xfrm>
            <a:off x="8179437" y="125356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"/>
          <p:cNvSpPr/>
          <p:nvPr/>
        </p:nvSpPr>
        <p:spPr>
          <a:xfrm>
            <a:off x="8179437" y="129554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"/>
          <p:cNvSpPr/>
          <p:nvPr/>
        </p:nvSpPr>
        <p:spPr>
          <a:xfrm>
            <a:off x="8785563" y="125356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"/>
          <p:cNvSpPr/>
          <p:nvPr/>
        </p:nvSpPr>
        <p:spPr>
          <a:xfrm>
            <a:off x="8248527" y="129554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"/>
          <p:cNvSpPr/>
          <p:nvPr/>
        </p:nvSpPr>
        <p:spPr>
          <a:xfrm>
            <a:off x="8528424" y="134976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"/>
          <p:cNvSpPr/>
          <p:nvPr/>
        </p:nvSpPr>
        <p:spPr>
          <a:xfrm>
            <a:off x="8690227" y="132089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"/>
          <p:cNvSpPr/>
          <p:nvPr/>
        </p:nvSpPr>
        <p:spPr>
          <a:xfrm>
            <a:off x="8179437" y="105851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"/>
          <p:cNvSpPr/>
          <p:nvPr/>
        </p:nvSpPr>
        <p:spPr>
          <a:xfrm>
            <a:off x="8179437" y="146783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"/>
          <p:cNvSpPr/>
          <p:nvPr/>
        </p:nvSpPr>
        <p:spPr>
          <a:xfrm>
            <a:off x="8549400" y="139263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"/>
          <p:cNvSpPr/>
          <p:nvPr/>
        </p:nvSpPr>
        <p:spPr>
          <a:xfrm>
            <a:off x="8710338" y="139263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"/>
          <p:cNvSpPr/>
          <p:nvPr/>
        </p:nvSpPr>
        <p:spPr>
          <a:xfrm>
            <a:off x="8710338" y="145210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"/>
          <p:cNvSpPr/>
          <p:nvPr/>
        </p:nvSpPr>
        <p:spPr>
          <a:xfrm>
            <a:off x="8179437" y="150894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"/>
          <p:cNvSpPr/>
          <p:nvPr/>
        </p:nvSpPr>
        <p:spPr>
          <a:xfrm>
            <a:off x="8256419" y="150894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"/>
          <p:cNvSpPr txBox="1"/>
          <p:nvPr>
            <p:ph idx="1" type="body"/>
          </p:nvPr>
        </p:nvSpPr>
        <p:spPr>
          <a:xfrm>
            <a:off x="678000" y="2118013"/>
            <a:ext cx="3904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Automatizăm doctorii de mâine.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1"/>
          <p:cNvSpPr txBox="1"/>
          <p:nvPr>
            <p:ph idx="2" type="body"/>
          </p:nvPr>
        </p:nvSpPr>
        <p:spPr>
          <a:xfrm>
            <a:off x="7937575" y="4518775"/>
            <a:ext cx="1086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WE-QT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"/>
          <p:cNvSpPr txBox="1"/>
          <p:nvPr>
            <p:ph idx="2" type="title"/>
          </p:nvPr>
        </p:nvSpPr>
        <p:spPr>
          <a:xfrm>
            <a:off x="3216900" y="2879675"/>
            <a:ext cx="2848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Diagnostic parțial automatizat</a:t>
            </a:r>
            <a:endParaRPr/>
          </a:p>
        </p:txBody>
      </p:sp>
      <p:sp>
        <p:nvSpPr>
          <p:cNvPr id="425" name="Google Shape;425;p5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/>
              <a:t>0-3</a:t>
            </a:r>
            <a:endParaRPr/>
          </a:p>
        </p:txBody>
      </p:sp>
      <p:grpSp>
        <p:nvGrpSpPr>
          <p:cNvPr id="426" name="Google Shape;426;p5"/>
          <p:cNvGrpSpPr/>
          <p:nvPr/>
        </p:nvGrpSpPr>
        <p:grpSpPr>
          <a:xfrm>
            <a:off x="6275293" y="1383097"/>
            <a:ext cx="2377304" cy="2377303"/>
            <a:chOff x="5612559" y="834972"/>
            <a:chExt cx="3473559" cy="3473558"/>
          </a:xfrm>
        </p:grpSpPr>
        <p:sp>
          <p:nvSpPr>
            <p:cNvPr id="427" name="Google Shape;427;p5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5" y="395125"/>
            <a:ext cx="1564950" cy="156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6"/>
          <p:cNvGrpSpPr/>
          <p:nvPr/>
        </p:nvGrpSpPr>
        <p:grpSpPr>
          <a:xfrm>
            <a:off x="2186394" y="834188"/>
            <a:ext cx="5990413" cy="2560725"/>
            <a:chOff x="2485788" y="855250"/>
            <a:chExt cx="5990413" cy="2560725"/>
          </a:xfrm>
        </p:grpSpPr>
        <p:sp>
          <p:nvSpPr>
            <p:cNvPr id="465" name="Google Shape;465;p6"/>
            <p:cNvSpPr/>
            <p:nvPr/>
          </p:nvSpPr>
          <p:spPr>
            <a:xfrm>
              <a:off x="2570175" y="855250"/>
              <a:ext cx="4941900" cy="8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CLIENT</a:t>
              </a:r>
              <a:r>
                <a:rPr lang="en-US" sz="4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 PERSONA </a:t>
              </a:r>
              <a:endPara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66" name="Google Shape;466;p6"/>
            <p:cNvSpPr txBox="1"/>
            <p:nvPr/>
          </p:nvSpPr>
          <p:spPr>
            <a:xfrm>
              <a:off x="2485788" y="1933438"/>
              <a:ext cx="558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swald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Ocupat sau suprasolicitat</a:t>
              </a:r>
              <a:endPara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67" name="Google Shape;467;p6"/>
            <p:cNvSpPr txBox="1"/>
            <p:nvPr/>
          </p:nvSpPr>
          <p:spPr>
            <a:xfrm>
              <a:off x="2485800" y="2426050"/>
              <a:ext cx="540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swald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Se ocupă de familii tinere sau de studenți</a:t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p6"/>
            <p:cNvSpPr txBox="1"/>
            <p:nvPr/>
          </p:nvSpPr>
          <p:spPr>
            <a:xfrm>
              <a:off x="2485800" y="2923375"/>
              <a:ext cx="599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boto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Organizat și interesat de bunăstarea pacienților</a:t>
              </a:r>
              <a:r>
                <a:rPr lang="en-U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9" name="Google Shape;469;p6"/>
          <p:cNvSpPr txBox="1"/>
          <p:nvPr/>
        </p:nvSpPr>
        <p:spPr>
          <a:xfrm>
            <a:off x="152400" y="152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0" name="Google Shape;470;p6"/>
          <p:cNvGrpSpPr/>
          <p:nvPr/>
        </p:nvGrpSpPr>
        <p:grpSpPr>
          <a:xfrm>
            <a:off x="2309531" y="3913288"/>
            <a:ext cx="4524938" cy="1180663"/>
            <a:chOff x="1898500" y="3913288"/>
            <a:chExt cx="4524938" cy="1180663"/>
          </a:xfrm>
        </p:grpSpPr>
        <p:pic>
          <p:nvPicPr>
            <p:cNvPr id="471" name="Google Shape;4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3825" y="3913288"/>
              <a:ext cx="844477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4275" y="3953413"/>
              <a:ext cx="764250" cy="76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6"/>
            <p:cNvSpPr txBox="1"/>
            <p:nvPr/>
          </p:nvSpPr>
          <p:spPr>
            <a:xfrm>
              <a:off x="1898500" y="4172788"/>
              <a:ext cx="1629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1800x</a:t>
              </a:r>
              <a:endParaRPr b="1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4" name="Google Shape;474;p6"/>
            <p:cNvCxnSpPr>
              <a:stCxn id="472" idx="3"/>
              <a:endCxn id="471" idx="1"/>
            </p:cNvCxnSpPr>
            <p:nvPr/>
          </p:nvCxnSpPr>
          <p:spPr>
            <a:xfrm>
              <a:off x="3718525" y="4335537"/>
              <a:ext cx="11853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5" name="Google Shape;475;p6"/>
            <p:cNvSpPr txBox="1"/>
            <p:nvPr/>
          </p:nvSpPr>
          <p:spPr>
            <a:xfrm>
              <a:off x="2931475" y="4693750"/>
              <a:ext cx="10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PERSOANE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76" name="Google Shape;476;p6"/>
            <p:cNvSpPr txBox="1"/>
            <p:nvPr/>
          </p:nvSpPr>
          <p:spPr>
            <a:xfrm>
              <a:off x="4708638" y="4693750"/>
              <a:ext cx="171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MEDIC DE FAMILIE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477" name="Google Shape;477;p6"/>
          <p:cNvSpPr txBox="1"/>
          <p:nvPr/>
        </p:nvSpPr>
        <p:spPr>
          <a:xfrm>
            <a:off x="6614600" y="4861325"/>
            <a:ext cx="410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*Conform Institutului Național de Statistică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b5200ee433_3_10"/>
          <p:cNvSpPr txBox="1"/>
          <p:nvPr>
            <p:ph type="title"/>
          </p:nvPr>
        </p:nvSpPr>
        <p:spPr>
          <a:xfrm>
            <a:off x="3218688" y="1655064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/>
              <a:t>1-0</a:t>
            </a:r>
            <a:endParaRPr/>
          </a:p>
        </p:txBody>
      </p:sp>
      <p:grpSp>
        <p:nvGrpSpPr>
          <p:cNvPr id="483" name="Google Shape;483;g1b5200ee433_3_10"/>
          <p:cNvGrpSpPr/>
          <p:nvPr/>
        </p:nvGrpSpPr>
        <p:grpSpPr>
          <a:xfrm>
            <a:off x="6597817" y="1436623"/>
            <a:ext cx="2301265" cy="2377467"/>
            <a:chOff x="6945936" y="1456203"/>
            <a:chExt cx="2159596" cy="2231106"/>
          </a:xfrm>
        </p:grpSpPr>
        <p:sp>
          <p:nvSpPr>
            <p:cNvPr id="484" name="Google Shape;484;g1b5200ee433_3_10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1b5200ee433_3_10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b5200ee433_3_10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b5200ee433_3_10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1b5200ee433_3_10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b5200ee433_3_10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1b5200ee433_3_10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b5200ee433_3_10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b5200ee433_3_10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1b5200ee433_3_10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b5200ee433_3_10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b5200ee433_3_10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b5200ee433_3_10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1b5200ee433_3_10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b5200ee433_3_10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1b5200ee433_3_10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1b5200ee433_3_10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1b5200ee433_3_10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2" name="Google Shape;502;g1b5200ee433_3_10"/>
          <p:cNvSpPr txBox="1"/>
          <p:nvPr>
            <p:ph idx="2" type="title"/>
          </p:nvPr>
        </p:nvSpPr>
        <p:spPr>
          <a:xfrm>
            <a:off x="3216900" y="2879675"/>
            <a:ext cx="3512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</a:pPr>
            <a:r>
              <a:rPr lang="en-US"/>
              <a:t>Generează adeverințe și rețete simple online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5200ee433_3_34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2-0</a:t>
            </a:r>
            <a:endParaRPr/>
          </a:p>
        </p:txBody>
      </p:sp>
      <p:sp>
        <p:nvSpPr>
          <p:cNvPr id="508" name="Google Shape;508;g1b5200ee433_3_34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Comunică cu pacienții remote</a:t>
            </a:r>
            <a:endParaRPr/>
          </a:p>
        </p:txBody>
      </p:sp>
      <p:grpSp>
        <p:nvGrpSpPr>
          <p:cNvPr id="509" name="Google Shape;509;g1b5200ee433_3_34"/>
          <p:cNvGrpSpPr/>
          <p:nvPr/>
        </p:nvGrpSpPr>
        <p:grpSpPr>
          <a:xfrm>
            <a:off x="6114298" y="1382979"/>
            <a:ext cx="2377553" cy="2377554"/>
            <a:chOff x="6198197" y="1098851"/>
            <a:chExt cx="2945798" cy="2945798"/>
          </a:xfrm>
        </p:grpSpPr>
        <p:sp>
          <p:nvSpPr>
            <p:cNvPr id="510" name="Google Shape;510;g1b5200ee433_3_34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b5200ee433_3_34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1b5200ee433_3_34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b5200ee433_3_34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b5200ee433_3_34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b5200ee433_3_34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b5200ee433_3_34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b5200ee433_3_34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1b5200ee433_3_34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b5200ee433_3_34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1b5200ee433_3_34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b5200ee433_3_34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b5200ee433_3_34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b5200ee433_3_34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b5200ee433_3_34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b5200ee433_3_34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1b5200ee433_3_34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1b5200ee433_3_34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1b5200ee433_3_34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1b5200ee433_3_34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1b5200ee433_3_34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1b5200ee433_3_34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1b5200ee433_3_34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1b5200ee433_3_34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1b5200ee433_3_34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1b5200ee433_3_34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b5200ee433_3_34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1b5200ee433_3_34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b5200ee433_3_34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b5200ee433_3_34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b5200ee433_3_34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b5200ee433_3_34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5200ee433_3_39"/>
          <p:cNvSpPr txBox="1"/>
          <p:nvPr>
            <p:ph idx="2" type="title"/>
          </p:nvPr>
        </p:nvSpPr>
        <p:spPr>
          <a:xfrm>
            <a:off x="3207150" y="2809475"/>
            <a:ext cx="2789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Aprobă diagnosticul generat automat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547" name="Google Shape;547;g1b5200ee433_3_39"/>
          <p:cNvGrpSpPr/>
          <p:nvPr/>
        </p:nvGrpSpPr>
        <p:grpSpPr>
          <a:xfrm>
            <a:off x="6275293" y="1383097"/>
            <a:ext cx="2377304" cy="2377303"/>
            <a:chOff x="5612559" y="834972"/>
            <a:chExt cx="3473559" cy="3473558"/>
          </a:xfrm>
        </p:grpSpPr>
        <p:sp>
          <p:nvSpPr>
            <p:cNvPr id="548" name="Google Shape;548;g1b5200ee433_3_39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b5200ee433_3_39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b5200ee433_3_39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b5200ee433_3_39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b5200ee433_3_39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b5200ee433_3_39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1b5200ee433_3_39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b5200ee433_3_39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b5200ee433_3_39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1b5200ee433_3_39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b5200ee433_3_39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b5200ee433_3_39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b5200ee433_3_39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b5200ee433_3_39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b5200ee433_3_39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b5200ee433_3_39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1b5200ee433_3_39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b5200ee433_3_39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b5200ee433_3_39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b5200ee433_3_39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b5200ee433_3_39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1b5200ee433_3_39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1b5200ee433_3_39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b5200ee433_3_39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1b5200ee433_3_39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1b5200ee433_3_39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1b5200ee433_3_39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1b5200ee433_3_39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1b5200ee433_3_39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1b5200ee433_3_39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1b5200ee433_3_39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1b5200ee433_3_39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g1b5200ee433_3_39"/>
          <p:cNvSpPr txBox="1"/>
          <p:nvPr>
            <p:ph type="title"/>
          </p:nvPr>
        </p:nvSpPr>
        <p:spPr>
          <a:xfrm>
            <a:off x="3218688" y="1655064"/>
            <a:ext cx="15990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/>
              <a:t>3-0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b5200ee433_3_243"/>
          <p:cNvSpPr txBox="1"/>
          <p:nvPr/>
        </p:nvSpPr>
        <p:spPr>
          <a:xfrm>
            <a:off x="2172843" y="107746"/>
            <a:ext cx="606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Google Shape;586;g1b5200ee433_3_243"/>
          <p:cNvSpPr/>
          <p:nvPr/>
        </p:nvSpPr>
        <p:spPr>
          <a:xfrm>
            <a:off x="556650" y="2126900"/>
            <a:ext cx="8060700" cy="1474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7363</a:t>
            </a:r>
            <a:endParaRPr b="1"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64% </a:t>
            </a:r>
            <a:endParaRPr b="1"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g1b5200ee433_3_243"/>
          <p:cNvSpPr/>
          <p:nvPr/>
        </p:nvSpPr>
        <p:spPr>
          <a:xfrm>
            <a:off x="556650" y="2265225"/>
            <a:ext cx="5367000" cy="1474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b5200ee433_3_243"/>
          <p:cNvSpPr txBox="1"/>
          <p:nvPr/>
        </p:nvSpPr>
        <p:spPr>
          <a:xfrm>
            <a:off x="6961100" y="2571750"/>
            <a:ext cx="8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g1b5200ee433_3_243"/>
          <p:cNvSpPr txBox="1"/>
          <p:nvPr/>
        </p:nvSpPr>
        <p:spPr>
          <a:xfrm>
            <a:off x="2329525" y="2540925"/>
            <a:ext cx="288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7363</a:t>
            </a:r>
            <a:endParaRPr b="1"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64% </a:t>
            </a:r>
            <a:endParaRPr b="1" sz="24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g1b5200ee433_3_243"/>
          <p:cNvSpPr/>
          <p:nvPr/>
        </p:nvSpPr>
        <p:spPr>
          <a:xfrm>
            <a:off x="556650" y="2382875"/>
            <a:ext cx="1817100" cy="145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2146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19%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g1b5200ee433_3_243"/>
          <p:cNvSpPr txBox="1"/>
          <p:nvPr/>
        </p:nvSpPr>
        <p:spPr>
          <a:xfrm>
            <a:off x="2980250" y="703075"/>
            <a:ext cx="333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Market size</a:t>
            </a:r>
            <a:endParaRPr b="1" sz="4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2" name="Google Shape;592;g1b5200ee433_3_243"/>
          <p:cNvSpPr txBox="1"/>
          <p:nvPr/>
        </p:nvSpPr>
        <p:spPr>
          <a:xfrm>
            <a:off x="3345900" y="3141350"/>
            <a:ext cx="5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g1b5200ee433_3_243"/>
          <p:cNvSpPr txBox="1"/>
          <p:nvPr/>
        </p:nvSpPr>
        <p:spPr>
          <a:xfrm>
            <a:off x="5734750" y="26695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11473 </a:t>
            </a:r>
            <a:endParaRPr b="1" sz="2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g1b5200ee433_3_243"/>
          <p:cNvSpPr txBox="1"/>
          <p:nvPr/>
        </p:nvSpPr>
        <p:spPr>
          <a:xfrm>
            <a:off x="556650" y="4168625"/>
            <a:ext cx="23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g1b5200ee433_3_243"/>
          <p:cNvSpPr txBox="1"/>
          <p:nvPr/>
        </p:nvSpPr>
        <p:spPr>
          <a:xfrm>
            <a:off x="161475" y="3841775"/>
            <a:ext cx="24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MEDICII DIN </a:t>
            </a:r>
            <a:endParaRPr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METROPOLE DIGITALE</a:t>
            </a:r>
            <a:endParaRPr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g1b5200ee433_3_243"/>
          <p:cNvSpPr txBox="1"/>
          <p:nvPr/>
        </p:nvSpPr>
        <p:spPr>
          <a:xfrm>
            <a:off x="3290975" y="3841775"/>
            <a:ext cx="16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MEDICII DIN</a:t>
            </a:r>
            <a:endParaRPr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MEDIUL URBAN</a:t>
            </a:r>
            <a:endParaRPr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Google Shape;597;g1b5200ee433_3_243"/>
          <p:cNvSpPr txBox="1"/>
          <p:nvPr/>
        </p:nvSpPr>
        <p:spPr>
          <a:xfrm>
            <a:off x="428625" y="4261025"/>
            <a:ext cx="22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(București, Cluj, Timișoara, Oradea, Sibiu, Brașov)</a:t>
            </a:r>
            <a:endParaRPr sz="8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8" name="Google Shape;598;g1b5200ee433_3_243"/>
          <p:cNvSpPr txBox="1"/>
          <p:nvPr/>
        </p:nvSpPr>
        <p:spPr>
          <a:xfrm>
            <a:off x="6229150" y="3841775"/>
            <a:ext cx="20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6A2BC"/>
                </a:solidFill>
                <a:latin typeface="Oswald"/>
                <a:ea typeface="Oswald"/>
                <a:cs typeface="Oswald"/>
                <a:sym typeface="Oswald"/>
              </a:rPr>
              <a:t>TOTALUL MEDICILOR DE FAMILIE</a:t>
            </a:r>
            <a:endParaRPr>
              <a:solidFill>
                <a:srgbClr val="26A2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9" name="Google Shape;599;g1b5200ee433_3_243"/>
          <p:cNvSpPr txBox="1"/>
          <p:nvPr/>
        </p:nvSpPr>
        <p:spPr>
          <a:xfrm>
            <a:off x="5514350" y="4697450"/>
            <a:ext cx="37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*Conform Institutului Național de Statistică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5200ee433_3_276"/>
          <p:cNvSpPr txBox="1"/>
          <p:nvPr>
            <p:ph type="ctrTitle"/>
          </p:nvPr>
        </p:nvSpPr>
        <p:spPr>
          <a:xfrm>
            <a:off x="2475100" y="277800"/>
            <a:ext cx="60201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Posibilitatea de extindere</a:t>
            </a:r>
            <a:endParaRPr/>
          </a:p>
        </p:txBody>
      </p:sp>
      <p:sp>
        <p:nvSpPr>
          <p:cNvPr id="605" name="Google Shape;605;g1b5200ee433_3_276"/>
          <p:cNvSpPr txBox="1"/>
          <p:nvPr>
            <p:ph idx="1" type="subTitle"/>
          </p:nvPr>
        </p:nvSpPr>
        <p:spPr>
          <a:xfrm>
            <a:off x="3396750" y="521913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g1b5200ee433_3_276"/>
          <p:cNvPicPr preferRelativeResize="0"/>
          <p:nvPr/>
        </p:nvPicPr>
        <p:blipFill rotWithShape="1">
          <a:blip r:embed="rId3">
            <a:alphaModFix/>
          </a:blip>
          <a:srcRect b="0" l="0" r="-3820" t="-7077"/>
          <a:stretch/>
        </p:blipFill>
        <p:spPr>
          <a:xfrm>
            <a:off x="720725" y="277800"/>
            <a:ext cx="1372301" cy="11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b5200ee433_3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25" y="1582800"/>
            <a:ext cx="7397751" cy="32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b5200ee433_3_276"/>
          <p:cNvPicPr preferRelativeResize="0"/>
          <p:nvPr/>
        </p:nvPicPr>
        <p:blipFill rotWithShape="1">
          <a:blip r:embed="rId4">
            <a:alphaModFix/>
          </a:blip>
          <a:srcRect b="86170" l="59069" r="-59069" t="-86170"/>
          <a:stretch/>
        </p:blipFill>
        <p:spPr>
          <a:xfrm>
            <a:off x="873125" y="-1217525"/>
            <a:ext cx="10054725" cy="32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1b5200ee433_3_276"/>
          <p:cNvPicPr preferRelativeResize="0"/>
          <p:nvPr/>
        </p:nvPicPr>
        <p:blipFill rotWithShape="1">
          <a:blip r:embed="rId4">
            <a:alphaModFix/>
          </a:blip>
          <a:srcRect b="86170" l="59069" r="-59069" t="-86170"/>
          <a:stretch/>
        </p:blipFill>
        <p:spPr>
          <a:xfrm>
            <a:off x="2835037" y="-1217525"/>
            <a:ext cx="10054725" cy="32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1b5200ee433_3_276"/>
          <p:cNvPicPr preferRelativeResize="0"/>
          <p:nvPr/>
        </p:nvPicPr>
        <p:blipFill rotWithShape="1">
          <a:blip r:embed="rId4">
            <a:alphaModFix/>
          </a:blip>
          <a:srcRect b="86170" l="59069" r="-59069" t="-86170"/>
          <a:stretch/>
        </p:blipFill>
        <p:spPr>
          <a:xfrm>
            <a:off x="4119888" y="-1217525"/>
            <a:ext cx="10054725" cy="3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b5200ee433_3_276"/>
          <p:cNvSpPr txBox="1"/>
          <p:nvPr/>
        </p:nvSpPr>
        <p:spPr>
          <a:xfrm>
            <a:off x="1317600" y="1638175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Number of family doctors in the EU (per 100.000 inhabitants)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g1b5200ee433_3_276"/>
          <p:cNvSpPr txBox="1"/>
          <p:nvPr/>
        </p:nvSpPr>
        <p:spPr>
          <a:xfrm>
            <a:off x="8423275" y="381000"/>
            <a:ext cx="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099a9293d_0_2"/>
          <p:cNvSpPr txBox="1"/>
          <p:nvPr/>
        </p:nvSpPr>
        <p:spPr>
          <a:xfrm>
            <a:off x="2702763" y="309350"/>
            <a:ext cx="617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MODEL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618" name="Google Shape;618;g1b099a9293d_0_2"/>
          <p:cNvSpPr txBox="1"/>
          <p:nvPr/>
        </p:nvSpPr>
        <p:spPr>
          <a:xfrm>
            <a:off x="2765575" y="1531388"/>
            <a:ext cx="5657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g1b099a9293d_0_2"/>
          <p:cNvSpPr txBox="1"/>
          <p:nvPr/>
        </p:nvSpPr>
        <p:spPr>
          <a:xfrm>
            <a:off x="-25" y="2231013"/>
            <a:ext cx="259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B2B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Google Shape;620;g1b099a9293d_0_2"/>
          <p:cNvSpPr txBox="1"/>
          <p:nvPr/>
        </p:nvSpPr>
        <p:spPr>
          <a:xfrm>
            <a:off x="312275" y="3437325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1" name="Google Shape;621;g1b099a9293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613" y="1770088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b099a9293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261" y="1770113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b099a9293d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700" y="1861525"/>
            <a:ext cx="1463040" cy="1463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g1b099a9293d_0_2"/>
          <p:cNvCxnSpPr>
            <a:stCxn id="622" idx="3"/>
            <a:endCxn id="621" idx="1"/>
          </p:cNvCxnSpPr>
          <p:nvPr/>
        </p:nvCxnSpPr>
        <p:spPr>
          <a:xfrm>
            <a:off x="4366741" y="2547353"/>
            <a:ext cx="645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g1b099a9293d_0_2"/>
          <p:cNvCxnSpPr/>
          <p:nvPr/>
        </p:nvCxnSpPr>
        <p:spPr>
          <a:xfrm>
            <a:off x="6609761" y="2420063"/>
            <a:ext cx="678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g1b099a9293d_0_2"/>
          <p:cNvSpPr txBox="1"/>
          <p:nvPr/>
        </p:nvSpPr>
        <p:spPr>
          <a:xfrm>
            <a:off x="2944150" y="3487150"/>
            <a:ext cx="14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PRODUS</a:t>
            </a:r>
            <a:endParaRPr b="1" sz="2000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g1b099a9293d_0_2"/>
          <p:cNvSpPr txBox="1"/>
          <p:nvPr/>
        </p:nvSpPr>
        <p:spPr>
          <a:xfrm>
            <a:off x="4656400" y="3453988"/>
            <a:ext cx="2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MEDIC DE FAMILIE</a:t>
            </a:r>
            <a:endParaRPr b="1" sz="2000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8" name="Google Shape;628;g1b099a9293d_0_2"/>
          <p:cNvSpPr txBox="1"/>
          <p:nvPr/>
        </p:nvSpPr>
        <p:spPr>
          <a:xfrm>
            <a:off x="7308550" y="3453988"/>
            <a:ext cx="14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PACIENT</a:t>
            </a:r>
            <a:endParaRPr b="1" sz="2000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9" name="Google Shape;629;g1b099a9293d_0_2"/>
          <p:cNvSpPr txBox="1"/>
          <p:nvPr/>
        </p:nvSpPr>
        <p:spPr>
          <a:xfrm>
            <a:off x="5305113" y="1315538"/>
            <a:ext cx="96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CLIENT </a:t>
            </a:r>
            <a:endParaRPr sz="2000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0" name="Google Shape;630;g1b099a9293d_0_2"/>
          <p:cNvSpPr txBox="1"/>
          <p:nvPr/>
        </p:nvSpPr>
        <p:spPr>
          <a:xfrm>
            <a:off x="-25" y="930950"/>
            <a:ext cx="259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TYPE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631" name="Google Shape;631;g1b099a9293d_0_2"/>
          <p:cNvSpPr txBox="1"/>
          <p:nvPr/>
        </p:nvSpPr>
        <p:spPr>
          <a:xfrm>
            <a:off x="7351925" y="1366050"/>
            <a:ext cx="14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END USER</a:t>
            </a:r>
            <a:endParaRPr sz="2000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2" name="Google Shape;632;g1b099a9293d_0_2"/>
          <p:cNvCxnSpPr/>
          <p:nvPr/>
        </p:nvCxnSpPr>
        <p:spPr>
          <a:xfrm flipH="1">
            <a:off x="6616650" y="2779725"/>
            <a:ext cx="664500" cy="10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g1b099a9293d_0_2"/>
          <p:cNvSpPr/>
          <p:nvPr/>
        </p:nvSpPr>
        <p:spPr>
          <a:xfrm>
            <a:off x="7433550" y="4563875"/>
            <a:ext cx="571482" cy="492588"/>
          </a:xfrm>
          <a:prstGeom prst="irregularSeal1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4" name="Google Shape;634;g1b099a9293d_0_2"/>
          <p:cNvSpPr txBox="1"/>
          <p:nvPr/>
        </p:nvSpPr>
        <p:spPr>
          <a:xfrm>
            <a:off x="7924822" y="461007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RECLAME </a:t>
            </a:r>
            <a:endParaRPr b="1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5" name="Google Shape;635;g1b099a9293d_0_2"/>
          <p:cNvCxnSpPr>
            <a:endCxn id="628" idx="2"/>
          </p:cNvCxnSpPr>
          <p:nvPr/>
        </p:nvCxnSpPr>
        <p:spPr>
          <a:xfrm rot="10800000">
            <a:off x="8019850" y="3946588"/>
            <a:ext cx="12300" cy="612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g1b099a9293d_0_2"/>
          <p:cNvSpPr txBox="1"/>
          <p:nvPr/>
        </p:nvSpPr>
        <p:spPr>
          <a:xfrm>
            <a:off x="4286238" y="2547338"/>
            <a:ext cx="5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$$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g1b099a9293d_0_2"/>
          <p:cNvSpPr txBox="1"/>
          <p:nvPr/>
        </p:nvSpPr>
        <p:spPr>
          <a:xfrm>
            <a:off x="7924813" y="4137713"/>
            <a:ext cx="5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$$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b5200ee433_3_195"/>
          <p:cNvSpPr txBox="1"/>
          <p:nvPr/>
        </p:nvSpPr>
        <p:spPr>
          <a:xfrm>
            <a:off x="407200" y="407200"/>
            <a:ext cx="61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Google Shape;643;g1b5200ee433_3_195"/>
          <p:cNvSpPr txBox="1"/>
          <p:nvPr/>
        </p:nvSpPr>
        <p:spPr>
          <a:xfrm>
            <a:off x="460775" y="1269100"/>
            <a:ext cx="42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g1b5200ee433_3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486" y="2825025"/>
            <a:ext cx="1554480" cy="15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b5200ee433_3_195"/>
          <p:cNvSpPr/>
          <p:nvPr/>
        </p:nvSpPr>
        <p:spPr>
          <a:xfrm>
            <a:off x="3444663" y="701525"/>
            <a:ext cx="2072100" cy="117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6" name="Google Shape;646;g1b5200ee433_3_195"/>
          <p:cNvSpPr/>
          <p:nvPr/>
        </p:nvSpPr>
        <p:spPr>
          <a:xfrm>
            <a:off x="6168600" y="694150"/>
            <a:ext cx="2072100" cy="117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7" name="Google Shape;647;g1b5200ee433_3_195"/>
          <p:cNvSpPr txBox="1"/>
          <p:nvPr/>
        </p:nvSpPr>
        <p:spPr>
          <a:xfrm>
            <a:off x="1019975" y="1871525"/>
            <a:ext cx="22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g1b5200ee433_3_195"/>
          <p:cNvSpPr/>
          <p:nvPr/>
        </p:nvSpPr>
        <p:spPr>
          <a:xfrm>
            <a:off x="6168600" y="608813"/>
            <a:ext cx="20721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1b5200ee433_3_195"/>
          <p:cNvSpPr/>
          <p:nvPr/>
        </p:nvSpPr>
        <p:spPr>
          <a:xfrm>
            <a:off x="720725" y="694150"/>
            <a:ext cx="2072100" cy="117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" name="Google Shape;650;g1b5200ee433_3_195"/>
          <p:cNvSpPr/>
          <p:nvPr/>
        </p:nvSpPr>
        <p:spPr>
          <a:xfrm>
            <a:off x="720725" y="608813"/>
            <a:ext cx="20721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g1b5200ee433_3_195"/>
          <p:cNvSpPr/>
          <p:nvPr/>
        </p:nvSpPr>
        <p:spPr>
          <a:xfrm>
            <a:off x="3444663" y="608825"/>
            <a:ext cx="20721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2" name="Google Shape;652;g1b5200ee433_3_195"/>
          <p:cNvSpPr txBox="1"/>
          <p:nvPr/>
        </p:nvSpPr>
        <p:spPr>
          <a:xfrm>
            <a:off x="3343275" y="4393100"/>
            <a:ext cx="255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PRODUS UNIC PE PIAȚĂ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3" name="Google Shape;653;g1b5200ee433_3_195"/>
          <p:cNvSpPr txBox="1"/>
          <p:nvPr/>
        </p:nvSpPr>
        <p:spPr>
          <a:xfrm>
            <a:off x="6168625" y="732125"/>
            <a:ext cx="207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Tehnologie sustenabilă și cross-platform</a:t>
            </a:r>
            <a:endParaRPr b="1" sz="16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4" name="Google Shape;654;g1b5200ee433_3_195"/>
          <p:cNvSpPr txBox="1"/>
          <p:nvPr/>
        </p:nvSpPr>
        <p:spPr>
          <a:xfrm>
            <a:off x="1019963" y="855275"/>
            <a:ext cx="147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Eficientizarea workflow-ului</a:t>
            </a:r>
            <a:endParaRPr b="1" sz="16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5" name="Google Shape;655;g1b5200ee433_3_195"/>
          <p:cNvSpPr txBox="1"/>
          <p:nvPr/>
        </p:nvSpPr>
        <p:spPr>
          <a:xfrm>
            <a:off x="3703475" y="855275"/>
            <a:ext cx="147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Diagnoza inovativă</a:t>
            </a:r>
            <a:endParaRPr b="1" sz="16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56" name="Google Shape;656;g1b5200ee433_3_195"/>
          <p:cNvCxnSpPr>
            <a:stCxn id="649" idx="4"/>
          </p:cNvCxnSpPr>
          <p:nvPr/>
        </p:nvCxnSpPr>
        <p:spPr>
          <a:xfrm>
            <a:off x="1756775" y="1864150"/>
            <a:ext cx="2044200" cy="1697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g1b5200ee433_3_195"/>
          <p:cNvCxnSpPr>
            <a:stCxn id="645" idx="4"/>
            <a:endCxn id="644" idx="0"/>
          </p:cNvCxnSpPr>
          <p:nvPr/>
        </p:nvCxnSpPr>
        <p:spPr>
          <a:xfrm>
            <a:off x="4480713" y="1871525"/>
            <a:ext cx="0" cy="953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g1b5200ee433_3_195"/>
          <p:cNvCxnSpPr>
            <a:stCxn id="646" idx="4"/>
            <a:endCxn id="644" idx="3"/>
          </p:cNvCxnSpPr>
          <p:nvPr/>
        </p:nvCxnSpPr>
        <p:spPr>
          <a:xfrm flipH="1">
            <a:off x="5257950" y="1864150"/>
            <a:ext cx="1946700" cy="1738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5200ee433_3_141"/>
          <p:cNvSpPr txBox="1"/>
          <p:nvPr/>
        </p:nvSpPr>
        <p:spPr>
          <a:xfrm>
            <a:off x="2355775" y="0"/>
            <a:ext cx="606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4" name="Google Shape;664;g1b5200ee433_3_141"/>
          <p:cNvSpPr txBox="1"/>
          <p:nvPr/>
        </p:nvSpPr>
        <p:spPr>
          <a:xfrm>
            <a:off x="1876950" y="621525"/>
            <a:ext cx="539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Diagnoza automata</a:t>
            </a:r>
            <a:endParaRPr sz="4500">
              <a:solidFill>
                <a:schemeClr val="dk1"/>
              </a:solidFill>
            </a:endParaRPr>
          </a:p>
        </p:txBody>
      </p:sp>
      <p:pic>
        <p:nvPicPr>
          <p:cNvPr id="665" name="Google Shape;665;g1b5200ee433_3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438" y="3498475"/>
            <a:ext cx="1445125" cy="14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b5200ee433_3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25" y="1695850"/>
            <a:ext cx="1925650" cy="19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b5200ee433_3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650" y="1809924"/>
            <a:ext cx="1881975" cy="18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1b5200ee433_3_141"/>
          <p:cNvSpPr txBox="1"/>
          <p:nvPr/>
        </p:nvSpPr>
        <p:spPr>
          <a:xfrm>
            <a:off x="4182600" y="2298500"/>
            <a:ext cx="49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g1b5200ee433_3_141"/>
          <p:cNvSpPr txBox="1"/>
          <p:nvPr/>
        </p:nvSpPr>
        <p:spPr>
          <a:xfrm>
            <a:off x="2646375" y="1301025"/>
            <a:ext cx="56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g1b5200ee433_3_141"/>
          <p:cNvSpPr txBox="1"/>
          <p:nvPr/>
        </p:nvSpPr>
        <p:spPr>
          <a:xfrm>
            <a:off x="0" y="13010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Cine te ghidează când medicul nu e acolo?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71" name="Google Shape;671;g1b5200ee433_3_141"/>
          <p:cNvCxnSpPr/>
          <p:nvPr/>
        </p:nvCxnSpPr>
        <p:spPr>
          <a:xfrm flipH="1">
            <a:off x="5372300" y="3451450"/>
            <a:ext cx="1201200" cy="76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g1b5200ee433_3_141"/>
          <p:cNvCxnSpPr/>
          <p:nvPr/>
        </p:nvCxnSpPr>
        <p:spPr>
          <a:xfrm flipH="1" rot="10800000">
            <a:off x="5176700" y="2979862"/>
            <a:ext cx="1358400" cy="8688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g1b5200ee433_3_141"/>
          <p:cNvCxnSpPr/>
          <p:nvPr/>
        </p:nvCxnSpPr>
        <p:spPr>
          <a:xfrm rot="10800000">
            <a:off x="2583068" y="2979853"/>
            <a:ext cx="1263900" cy="9420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g1b5200ee433_3_141"/>
          <p:cNvCxnSpPr/>
          <p:nvPr/>
        </p:nvCxnSpPr>
        <p:spPr>
          <a:xfrm>
            <a:off x="2539675" y="3498475"/>
            <a:ext cx="1167900" cy="916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g1b5200ee433_3_141"/>
          <p:cNvCxnSpPr/>
          <p:nvPr/>
        </p:nvCxnSpPr>
        <p:spPr>
          <a:xfrm rot="10800000">
            <a:off x="2539675" y="2372825"/>
            <a:ext cx="4029000" cy="48900"/>
          </a:xfrm>
          <a:prstGeom prst="straightConnector1">
            <a:avLst/>
          </a:prstGeom>
          <a:noFill/>
          <a:ln cap="flat" cmpd="sng" w="76200">
            <a:solidFill>
              <a:srgbClr val="12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g1b5200ee433_3_141"/>
          <p:cNvSpPr txBox="1"/>
          <p:nvPr/>
        </p:nvSpPr>
        <p:spPr>
          <a:xfrm>
            <a:off x="0" y="19745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2FFFF"/>
                </a:solidFill>
                <a:latin typeface="Oswald"/>
                <a:ea typeface="Oswald"/>
                <a:cs typeface="Oswald"/>
                <a:sym typeface="Oswald"/>
              </a:rPr>
              <a:t>Oricând poți ignora asistența automată</a:t>
            </a:r>
            <a:endParaRPr>
              <a:solidFill>
                <a:srgbClr val="12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g1b5200ee433_3_141"/>
          <p:cNvSpPr txBox="1"/>
          <p:nvPr/>
        </p:nvSpPr>
        <p:spPr>
          <a:xfrm>
            <a:off x="5970025" y="3871150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Simptome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g1b5200ee433_3_141"/>
          <p:cNvSpPr txBox="1"/>
          <p:nvPr/>
        </p:nvSpPr>
        <p:spPr>
          <a:xfrm>
            <a:off x="5025625" y="2979850"/>
            <a:ext cx="9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Soluții simple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9" name="Google Shape;679;g1b5200ee433_3_141"/>
          <p:cNvSpPr txBox="1"/>
          <p:nvPr/>
        </p:nvSpPr>
        <p:spPr>
          <a:xfrm>
            <a:off x="1609000" y="3871138"/>
            <a:ext cx="18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Verifică soluțiile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0" name="Google Shape;680;g1b5200ee433_3_141"/>
          <p:cNvSpPr txBox="1"/>
          <p:nvPr/>
        </p:nvSpPr>
        <p:spPr>
          <a:xfrm>
            <a:off x="3268275" y="3084825"/>
            <a:ext cx="6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1" name="Google Shape;681;g1b5200ee433_3_141"/>
          <p:cNvSpPr txBox="1"/>
          <p:nvPr/>
        </p:nvSpPr>
        <p:spPr>
          <a:xfrm>
            <a:off x="-3" y="23917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FFFF"/>
                </a:solidFill>
                <a:latin typeface="Oswald"/>
                <a:ea typeface="Oswald"/>
                <a:cs typeface="Oswald"/>
                <a:sym typeface="Oswald"/>
              </a:rPr>
              <a:t>Probleme speciale → avertizează medicul rapid</a:t>
            </a:r>
            <a:endParaRPr sz="1200">
              <a:solidFill>
                <a:srgbClr val="12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519019cd1_0_46"/>
          <p:cNvSpPr/>
          <p:nvPr/>
        </p:nvSpPr>
        <p:spPr>
          <a:xfrm>
            <a:off x="-3184500" y="1011709"/>
            <a:ext cx="902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b519019cd1_0_46"/>
          <p:cNvSpPr txBox="1"/>
          <p:nvPr/>
        </p:nvSpPr>
        <p:spPr>
          <a:xfrm>
            <a:off x="2349450" y="539750"/>
            <a:ext cx="43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Cauza problemei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g1b519019cd1_0_46"/>
          <p:cNvSpPr txBox="1"/>
          <p:nvPr/>
        </p:nvSpPr>
        <p:spPr>
          <a:xfrm>
            <a:off x="1485900" y="1461100"/>
            <a:ext cx="61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g1b519019cd1_0_46"/>
          <p:cNvSpPr txBox="1"/>
          <p:nvPr/>
        </p:nvSpPr>
        <p:spPr>
          <a:xfrm>
            <a:off x="5393900" y="4322525"/>
            <a:ext cx="231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g1b519019cd1_0_46"/>
          <p:cNvSpPr/>
          <p:nvPr/>
        </p:nvSpPr>
        <p:spPr>
          <a:xfrm>
            <a:off x="3185550" y="3583625"/>
            <a:ext cx="27729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BIROCRAȚIA </a:t>
            </a:r>
            <a:endParaRPr b="1"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ȘI LIPSA DIGITALIZĂRII</a:t>
            </a:r>
            <a:endParaRPr b="1"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g1b519019cd1_0_46"/>
          <p:cNvSpPr txBox="1"/>
          <p:nvPr/>
        </p:nvSpPr>
        <p:spPr>
          <a:xfrm>
            <a:off x="232800" y="3768425"/>
            <a:ext cx="277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g1b519019cd1_0_46"/>
          <p:cNvSpPr/>
          <p:nvPr/>
        </p:nvSpPr>
        <p:spPr>
          <a:xfrm>
            <a:off x="357450" y="1686750"/>
            <a:ext cx="25899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TIMPUL PIERDUT</a:t>
            </a:r>
            <a:endParaRPr b="1"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Google Shape;304;g1b519019cd1_0_46"/>
          <p:cNvSpPr txBox="1"/>
          <p:nvPr/>
        </p:nvSpPr>
        <p:spPr>
          <a:xfrm>
            <a:off x="152400" y="152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g1b519019cd1_0_46"/>
          <p:cNvSpPr/>
          <p:nvPr/>
        </p:nvSpPr>
        <p:spPr>
          <a:xfrm>
            <a:off x="6196650" y="1794450"/>
            <a:ext cx="2535000" cy="1170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ACCESUL LA INFORMAȚIE</a:t>
            </a:r>
            <a:endParaRPr b="1"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6" name="Google Shape;306;g1b519019cd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850" y="1794450"/>
            <a:ext cx="1314300" cy="13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"/>
          <p:cNvSpPr txBox="1"/>
          <p:nvPr>
            <p:ph type="title"/>
          </p:nvPr>
        </p:nvSpPr>
        <p:spPr>
          <a:xfrm>
            <a:off x="570200" y="225025"/>
            <a:ext cx="53388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400">
                <a:solidFill>
                  <a:srgbClr val="E0F3FF"/>
                </a:solidFill>
              </a:rPr>
              <a:t>OUR TEAM</a:t>
            </a:r>
            <a:endParaRPr sz="4400">
              <a:solidFill>
                <a:srgbClr val="E0F3FF"/>
              </a:solidFill>
            </a:endParaRPr>
          </a:p>
        </p:txBody>
      </p:sp>
      <p:sp>
        <p:nvSpPr>
          <p:cNvPr id="687" name="Google Shape;687;p2"/>
          <p:cNvSpPr txBox="1"/>
          <p:nvPr/>
        </p:nvSpPr>
        <p:spPr>
          <a:xfrm>
            <a:off x="7166735" y="2419355"/>
            <a:ext cx="1563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2"/>
          <p:cNvGrpSpPr/>
          <p:nvPr/>
        </p:nvGrpSpPr>
        <p:grpSpPr>
          <a:xfrm>
            <a:off x="7473332" y="3687570"/>
            <a:ext cx="1487802" cy="1894048"/>
            <a:chOff x="1809575" y="238125"/>
            <a:chExt cx="3981275" cy="5219200"/>
          </a:xfrm>
        </p:grpSpPr>
        <p:sp>
          <p:nvSpPr>
            <p:cNvPr id="689" name="Google Shape;689;p2"/>
            <p:cNvSpPr/>
            <p:nvPr/>
          </p:nvSpPr>
          <p:spPr>
            <a:xfrm>
              <a:off x="1809575" y="238125"/>
              <a:ext cx="3981275" cy="5219200"/>
            </a:xfrm>
            <a:custGeom>
              <a:rect b="b" l="l" r="r" t="t"/>
              <a:pathLst>
                <a:path extrusionOk="0" h="208768" w="159251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3805900" y="238125"/>
              <a:ext cx="1984950" cy="5219200"/>
            </a:xfrm>
            <a:custGeom>
              <a:rect b="b" l="l" r="r" t="t"/>
              <a:pathLst>
                <a:path extrusionOk="0" h="208768" w="79398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828550" y="238125"/>
              <a:ext cx="962300" cy="990850"/>
            </a:xfrm>
            <a:custGeom>
              <a:rect b="b" l="l" r="r" t="t"/>
              <a:pathLst>
                <a:path extrusionOk="0" h="39634" w="38492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828550" y="238125"/>
              <a:ext cx="962300" cy="990850"/>
            </a:xfrm>
            <a:custGeom>
              <a:rect b="b" l="l" r="r" t="t"/>
              <a:pathLst>
                <a:path extrusionOk="0" h="39634" w="38492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2479925" y="1950650"/>
              <a:ext cx="2654450" cy="1450800"/>
            </a:xfrm>
            <a:custGeom>
              <a:rect b="b" l="l" r="r" t="t"/>
              <a:pathLst>
                <a:path extrusionOk="0" h="58032" w="106178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2483175" y="3714575"/>
              <a:ext cx="2662625" cy="305025"/>
            </a:xfrm>
            <a:custGeom>
              <a:rect b="b" l="l" r="r" t="t"/>
              <a:pathLst>
                <a:path extrusionOk="0" h="12201" w="106505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2483175" y="4326200"/>
              <a:ext cx="2662625" cy="305025"/>
            </a:xfrm>
            <a:custGeom>
              <a:rect b="b" l="l" r="r" t="t"/>
              <a:pathLst>
                <a:path extrusionOk="0" h="12201" w="106505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3815700" y="1950650"/>
              <a:ext cx="1318675" cy="1450800"/>
            </a:xfrm>
            <a:custGeom>
              <a:rect b="b" l="l" r="r" t="t"/>
              <a:pathLst>
                <a:path extrusionOk="0" h="58032" w="52747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3815700" y="3714575"/>
              <a:ext cx="1330100" cy="305025"/>
            </a:xfrm>
            <a:custGeom>
              <a:rect b="b" l="l" r="r" t="t"/>
              <a:pathLst>
                <a:path extrusionOk="0" h="12201" w="53204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3815700" y="4326200"/>
              <a:ext cx="1330100" cy="305025"/>
            </a:xfrm>
            <a:custGeom>
              <a:rect b="b" l="l" r="r" t="t"/>
              <a:pathLst>
                <a:path extrusionOk="0" h="12201" w="53204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2"/>
          <p:cNvSpPr txBox="1"/>
          <p:nvPr/>
        </p:nvSpPr>
        <p:spPr>
          <a:xfrm>
            <a:off x="1089600" y="3336150"/>
            <a:ext cx="1563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i="0" lang="en-US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TRU</a:t>
            </a:r>
            <a:r>
              <a:rPr lang="en-U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Ț</a:t>
            </a:r>
            <a:r>
              <a:rPr i="0" lang="en-US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 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i="0" lang="en-US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ANDREI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0" name="Google Shape;700;p2"/>
          <p:cNvSpPr txBox="1"/>
          <p:nvPr/>
        </p:nvSpPr>
        <p:spPr>
          <a:xfrm>
            <a:off x="6404177" y="3336143"/>
            <a:ext cx="1488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i="0" lang="en-US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MIHOC 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i="0" lang="en-US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ALEX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1" name="Google Shape;701;p2"/>
          <p:cNvSpPr txBox="1"/>
          <p:nvPr/>
        </p:nvSpPr>
        <p:spPr>
          <a:xfrm>
            <a:off x="2941550" y="3336150"/>
            <a:ext cx="1488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-U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ȚUȚA EMANUEL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2" name="Google Shape;702;p2"/>
          <p:cNvSpPr txBox="1"/>
          <p:nvPr/>
        </p:nvSpPr>
        <p:spPr>
          <a:xfrm>
            <a:off x="4717602" y="3336155"/>
            <a:ext cx="1488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-U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GHIORGHE SORANA</a:t>
            </a:r>
            <a:endParaRPr i="0" sz="2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03" name="Google Shape;703;p2"/>
          <p:cNvGrpSpPr/>
          <p:nvPr/>
        </p:nvGrpSpPr>
        <p:grpSpPr>
          <a:xfrm>
            <a:off x="1332188" y="1715700"/>
            <a:ext cx="6479625" cy="1407300"/>
            <a:chOff x="1105625" y="1257800"/>
            <a:chExt cx="6479625" cy="1407300"/>
          </a:xfrm>
        </p:grpSpPr>
        <p:pic>
          <p:nvPicPr>
            <p:cNvPr id="704" name="Google Shape;704;p2"/>
            <p:cNvPicPr preferRelativeResize="0"/>
            <p:nvPr/>
          </p:nvPicPr>
          <p:blipFill rotWithShape="1">
            <a:blip r:embed="rId3">
              <a:alphaModFix/>
            </a:blip>
            <a:srcRect b="17321" l="0" r="0" t="2965"/>
            <a:stretch/>
          </p:blipFill>
          <p:spPr>
            <a:xfrm>
              <a:off x="1105625" y="1257800"/>
              <a:ext cx="1356000" cy="1407300"/>
            </a:xfrm>
            <a:prstGeom prst="roundRect">
              <a:avLst>
                <a:gd fmla="val 17397" name="adj"/>
              </a:avLst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05" name="Google Shape;705;p2"/>
            <p:cNvPicPr preferRelativeResize="0"/>
            <p:nvPr/>
          </p:nvPicPr>
          <p:blipFill rotWithShape="1">
            <a:blip r:embed="rId4">
              <a:alphaModFix/>
            </a:blip>
            <a:srcRect b="0" l="22997" r="16260" t="0"/>
            <a:stretch/>
          </p:blipFill>
          <p:spPr>
            <a:xfrm>
              <a:off x="6275450" y="1257800"/>
              <a:ext cx="1309800" cy="1407300"/>
            </a:xfrm>
            <a:prstGeom prst="roundRect">
              <a:avLst>
                <a:gd fmla="val 15148" name="adj"/>
              </a:avLst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06" name="Google Shape;706;p2"/>
            <p:cNvPicPr preferRelativeResize="0"/>
            <p:nvPr/>
          </p:nvPicPr>
          <p:blipFill rotWithShape="1">
            <a:blip r:embed="rId5">
              <a:alphaModFix/>
            </a:blip>
            <a:srcRect b="30349" l="32370" r="25584" t="8040"/>
            <a:stretch/>
          </p:blipFill>
          <p:spPr>
            <a:xfrm>
              <a:off x="2810700" y="1271450"/>
              <a:ext cx="1416000" cy="137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07" name="Google Shape;707;p2"/>
            <p:cNvPicPr preferRelativeResize="0"/>
            <p:nvPr/>
          </p:nvPicPr>
          <p:blipFill rotWithShape="1">
            <a:blip r:embed="rId6">
              <a:alphaModFix/>
            </a:blip>
            <a:srcRect b="0" l="21494" r="12975" t="0"/>
            <a:stretch/>
          </p:blipFill>
          <p:spPr>
            <a:xfrm>
              <a:off x="4573075" y="1271450"/>
              <a:ext cx="1356000" cy="1379100"/>
            </a:xfrm>
            <a:prstGeom prst="roundRect">
              <a:avLst>
                <a:gd fmla="val 18558" name="adj"/>
              </a:avLst>
            </a:prstGeom>
            <a:noFill/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08" name="Google Shape;708;p2"/>
          <p:cNvSpPr txBox="1"/>
          <p:nvPr/>
        </p:nvSpPr>
        <p:spPr>
          <a:xfrm>
            <a:off x="1693075" y="16716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2"/>
          <p:cNvSpPr txBox="1"/>
          <p:nvPr/>
        </p:nvSpPr>
        <p:spPr>
          <a:xfrm>
            <a:off x="1332200" y="1155725"/>
            <a:ext cx="14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QML &amp; PYQT DEVELOPER</a:t>
            </a:r>
            <a:endParaRPr b="1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2"/>
          <p:cNvSpPr txBox="1"/>
          <p:nvPr/>
        </p:nvSpPr>
        <p:spPr>
          <a:xfrm>
            <a:off x="3017750" y="1155725"/>
            <a:ext cx="14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RESEARCH &amp; CASE STUDY</a:t>
            </a:r>
            <a:endParaRPr b="1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1" name="Google Shape;711;p2"/>
          <p:cNvSpPr txBox="1"/>
          <p:nvPr/>
        </p:nvSpPr>
        <p:spPr>
          <a:xfrm>
            <a:off x="4719600" y="1163100"/>
            <a:ext cx="14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RESEARCH &amp; DESIGN</a:t>
            </a:r>
            <a:endParaRPr b="1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2" name="Google Shape;712;p2"/>
          <p:cNvSpPr txBox="1"/>
          <p:nvPr/>
        </p:nvSpPr>
        <p:spPr>
          <a:xfrm>
            <a:off x="6289725" y="1163100"/>
            <a:ext cx="17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8ACFD"/>
                </a:solidFill>
                <a:latin typeface="Oswald"/>
                <a:ea typeface="Oswald"/>
                <a:cs typeface="Oswald"/>
                <a:sym typeface="Oswald"/>
              </a:rPr>
              <a:t>MARKETING, BACKEND &amp; AI</a:t>
            </a:r>
            <a:endParaRPr b="1">
              <a:solidFill>
                <a:srgbClr val="C8ACF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3" name="Google Shape;713;p2"/>
          <p:cNvSpPr txBox="1"/>
          <p:nvPr/>
        </p:nvSpPr>
        <p:spPr>
          <a:xfrm>
            <a:off x="2231100" y="4743300"/>
            <a:ext cx="46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Open source demo: </a:t>
            </a:r>
            <a:r>
              <a:rPr lang="en-US">
                <a:solidFill>
                  <a:schemeClr val="lt1"/>
                </a:solidFill>
              </a:rPr>
              <a:t>https://github.com/truta193/polihack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b5200ee433_3_339"/>
          <p:cNvSpPr txBox="1"/>
          <p:nvPr>
            <p:ph idx="2" type="title"/>
          </p:nvPr>
        </p:nvSpPr>
        <p:spPr>
          <a:xfrm>
            <a:off x="1320550" y="1052275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ROADMAP</a:t>
            </a:r>
            <a:endParaRPr b="1" sz="4400"/>
          </a:p>
        </p:txBody>
      </p:sp>
      <p:sp>
        <p:nvSpPr>
          <p:cNvPr id="719" name="Google Shape;719;g1b5200ee433_3_339"/>
          <p:cNvSpPr/>
          <p:nvPr/>
        </p:nvSpPr>
        <p:spPr>
          <a:xfrm>
            <a:off x="1063000" y="2355600"/>
            <a:ext cx="1583400" cy="889500"/>
          </a:xfrm>
          <a:prstGeom prst="chevron">
            <a:avLst>
              <a:gd fmla="val 32229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b5200ee433_3_339"/>
          <p:cNvSpPr/>
          <p:nvPr/>
        </p:nvSpPr>
        <p:spPr>
          <a:xfrm>
            <a:off x="2464600" y="2355600"/>
            <a:ext cx="1583400" cy="889500"/>
          </a:xfrm>
          <a:prstGeom prst="chevron">
            <a:avLst>
              <a:gd fmla="val 32229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Investitori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1" name="Google Shape;721;g1b5200ee433_3_339"/>
          <p:cNvSpPr/>
          <p:nvPr/>
        </p:nvSpPr>
        <p:spPr>
          <a:xfrm>
            <a:off x="3852850" y="2355600"/>
            <a:ext cx="1583400" cy="889500"/>
          </a:xfrm>
          <a:prstGeom prst="chevron">
            <a:avLst>
              <a:gd fmla="val 32229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Testare in domeniul medical 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2" name="Google Shape;722;g1b5200ee433_3_339"/>
          <p:cNvSpPr/>
          <p:nvPr/>
        </p:nvSpPr>
        <p:spPr>
          <a:xfrm>
            <a:off x="5264700" y="2355600"/>
            <a:ext cx="1583400" cy="889500"/>
          </a:xfrm>
          <a:prstGeom prst="chevron">
            <a:avLst>
              <a:gd fmla="val 32229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Vanduta medicilor din orașe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g1b5200ee433_3_339"/>
          <p:cNvSpPr/>
          <p:nvPr/>
        </p:nvSpPr>
        <p:spPr>
          <a:xfrm>
            <a:off x="6695800" y="2355600"/>
            <a:ext cx="1530300" cy="889500"/>
          </a:xfrm>
          <a:prstGeom prst="chevron">
            <a:avLst>
              <a:gd fmla="val 32229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Extindere pe piața Romana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4" name="Google Shape;724;g1b5200ee433_3_339"/>
          <p:cNvSpPr txBox="1"/>
          <p:nvPr/>
        </p:nvSpPr>
        <p:spPr>
          <a:xfrm>
            <a:off x="1357300" y="2492550"/>
            <a:ext cx="123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Bootcamp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Development </a:t>
            </a:r>
            <a:endParaRPr b="1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5" name="Google Shape;725;g1b5200ee433_3_339"/>
          <p:cNvSpPr txBox="1"/>
          <p:nvPr/>
        </p:nvSpPr>
        <p:spPr>
          <a:xfrm>
            <a:off x="2348950" y="4743300"/>
            <a:ext cx="4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Open source demo: https://github.com/truta193/polihack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b5200ee433_3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950" y="939513"/>
            <a:ext cx="1314300" cy="131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g1b5200ee433_3_288"/>
          <p:cNvCxnSpPr/>
          <p:nvPr/>
        </p:nvCxnSpPr>
        <p:spPr>
          <a:xfrm>
            <a:off x="3292375" y="1669800"/>
            <a:ext cx="2375100" cy="12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g1b5200ee433_3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600" y="819413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b5200ee433_3_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763" y="3418373"/>
            <a:ext cx="1150469" cy="115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1b5200ee433_3_288"/>
          <p:cNvCxnSpPr>
            <a:stCxn id="313" idx="2"/>
          </p:cNvCxnSpPr>
          <p:nvPr/>
        </p:nvCxnSpPr>
        <p:spPr>
          <a:xfrm rot="5400000">
            <a:off x="5483990" y="1338743"/>
            <a:ext cx="185700" cy="2256000"/>
          </a:xfrm>
          <a:prstGeom prst="bentConnector2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g1b5200ee433_3_288"/>
          <p:cNvCxnSpPr>
            <a:stCxn id="311" idx="2"/>
          </p:cNvCxnSpPr>
          <p:nvPr/>
        </p:nvCxnSpPr>
        <p:spPr>
          <a:xfrm flipH="1" rot="-5400000">
            <a:off x="3289500" y="1339413"/>
            <a:ext cx="305700" cy="2134500"/>
          </a:xfrm>
          <a:prstGeom prst="bentConnector2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g1b5200ee433_3_288"/>
          <p:cNvCxnSpPr>
            <a:endCxn id="314" idx="0"/>
          </p:cNvCxnSpPr>
          <p:nvPr/>
        </p:nvCxnSpPr>
        <p:spPr>
          <a:xfrm>
            <a:off x="4565097" y="2596373"/>
            <a:ext cx="6900" cy="8220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g1b5200ee433_3_288"/>
          <p:cNvSpPr txBox="1"/>
          <p:nvPr/>
        </p:nvSpPr>
        <p:spPr>
          <a:xfrm>
            <a:off x="4509700" y="4619400"/>
            <a:ext cx="4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g1b5200ee433_3_288"/>
          <p:cNvSpPr txBox="1"/>
          <p:nvPr/>
        </p:nvSpPr>
        <p:spPr>
          <a:xfrm>
            <a:off x="3200850" y="4619400"/>
            <a:ext cx="27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MEDIC SPECIALIST</a:t>
            </a:r>
            <a:endParaRPr b="1"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0" name="Google Shape;320;g1b5200ee433_3_288"/>
          <p:cNvSpPr txBox="1"/>
          <p:nvPr/>
        </p:nvSpPr>
        <p:spPr>
          <a:xfrm>
            <a:off x="875100" y="539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PACIENT</a:t>
            </a:r>
            <a:endParaRPr b="1"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1" name="Google Shape;321;g1b5200ee433_3_288"/>
          <p:cNvSpPr txBox="1"/>
          <p:nvPr/>
        </p:nvSpPr>
        <p:spPr>
          <a:xfrm>
            <a:off x="5204825" y="508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MEDIC DE FAMILIE</a:t>
            </a:r>
            <a:endParaRPr b="1"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1b519019cd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12" y="914400"/>
            <a:ext cx="6436600" cy="37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b519019cd1_0_19"/>
          <p:cNvSpPr txBox="1"/>
          <p:nvPr/>
        </p:nvSpPr>
        <p:spPr>
          <a:xfrm>
            <a:off x="2483625" y="78050"/>
            <a:ext cx="463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Ce ne spun datele?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1b5200ee43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00" y="915050"/>
            <a:ext cx="6436601" cy="37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b5200ee433_2_0"/>
          <p:cNvSpPr txBox="1"/>
          <p:nvPr/>
        </p:nvSpPr>
        <p:spPr>
          <a:xfrm>
            <a:off x="2487168" y="82296"/>
            <a:ext cx="59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Ce ne spun datele?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1b5200ee43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00" y="915050"/>
            <a:ext cx="6436601" cy="37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b5200ee433_2_6"/>
          <p:cNvSpPr txBox="1"/>
          <p:nvPr/>
        </p:nvSpPr>
        <p:spPr>
          <a:xfrm>
            <a:off x="2487168" y="82296"/>
            <a:ext cx="606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Ce ne spun datele?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0" name="Google Shape;340;g1b5200ee433_2_6"/>
          <p:cNvPicPr preferRelativeResize="0"/>
          <p:nvPr/>
        </p:nvPicPr>
        <p:blipFill rotWithShape="1">
          <a:blip r:embed="rId3">
            <a:alphaModFix/>
          </a:blip>
          <a:srcRect b="0" l="22478" r="40688" t="24772"/>
          <a:stretch/>
        </p:blipFill>
        <p:spPr>
          <a:xfrm>
            <a:off x="2589500" y="1624875"/>
            <a:ext cx="3009724" cy="30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b5200ee433_2_6"/>
          <p:cNvPicPr preferRelativeResize="0"/>
          <p:nvPr/>
        </p:nvPicPr>
        <p:blipFill rotWithShape="1">
          <a:blip r:embed="rId3">
            <a:alphaModFix/>
          </a:blip>
          <a:srcRect b="55103" l="70940" r="13356" t="20146"/>
          <a:stretch/>
        </p:blipFill>
        <p:spPr>
          <a:xfrm>
            <a:off x="5851125" y="1626375"/>
            <a:ext cx="1146475" cy="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b519019cd1_0_56"/>
          <p:cNvSpPr txBox="1"/>
          <p:nvPr>
            <p:ph type="ctrTitle"/>
          </p:nvPr>
        </p:nvSpPr>
        <p:spPr>
          <a:xfrm>
            <a:off x="2294275" y="249200"/>
            <a:ext cx="6129000" cy="18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END-USER PERSONA </a:t>
            </a:r>
            <a:endParaRPr/>
          </a:p>
        </p:txBody>
      </p:sp>
      <p:sp>
        <p:nvSpPr>
          <p:cNvPr id="347" name="Google Shape;347;g1b519019cd1_0_56"/>
          <p:cNvSpPr txBox="1"/>
          <p:nvPr>
            <p:ph idx="1" type="subTitle"/>
          </p:nvPr>
        </p:nvSpPr>
        <p:spPr>
          <a:xfrm>
            <a:off x="9144000" y="30719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b519019cd1_0_56"/>
          <p:cNvSpPr txBox="1"/>
          <p:nvPr/>
        </p:nvSpPr>
        <p:spPr>
          <a:xfrm>
            <a:off x="2263075" y="2101188"/>
            <a:ext cx="549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Interacționează cu doctorul de la distanță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g1b519019cd1_0_56"/>
          <p:cNvSpPr txBox="1"/>
          <p:nvPr/>
        </p:nvSpPr>
        <p:spPr>
          <a:xfrm>
            <a:off x="2294275" y="2652388"/>
            <a:ext cx="549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1b519019cd1_0_56"/>
          <p:cNvSpPr txBox="1"/>
          <p:nvPr/>
        </p:nvSpPr>
        <p:spPr>
          <a:xfrm>
            <a:off x="2263075" y="3309000"/>
            <a:ext cx="59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informează și are nevoie de suport digital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1" name="Google Shape;351;g1b519019cd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5" y="526850"/>
            <a:ext cx="1314300" cy="13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b519019cd1_0_56"/>
          <p:cNvSpPr txBox="1"/>
          <p:nvPr/>
        </p:nvSpPr>
        <p:spPr>
          <a:xfrm>
            <a:off x="2465525" y="3922725"/>
            <a:ext cx="60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g1b519019cd1_0_56"/>
          <p:cNvSpPr txBox="1"/>
          <p:nvPr/>
        </p:nvSpPr>
        <p:spPr>
          <a:xfrm>
            <a:off x="2263075" y="2695275"/>
            <a:ext cx="51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Tânăr (&lt;30 ani) și tech savvy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4" name="Google Shape;354;g1b519019cd1_0_56"/>
          <p:cNvSpPr txBox="1"/>
          <p:nvPr/>
        </p:nvSpPr>
        <p:spPr>
          <a:xfrm>
            <a:off x="2263075" y="3922725"/>
            <a:ext cx="55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Portretizează ,, omul modern “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/>
              <a:t>0-1</a:t>
            </a:r>
            <a:endParaRPr/>
          </a:p>
        </p:txBody>
      </p:sp>
      <p:grpSp>
        <p:nvGrpSpPr>
          <p:cNvPr id="360" name="Google Shape;360;p4"/>
          <p:cNvGrpSpPr/>
          <p:nvPr/>
        </p:nvGrpSpPr>
        <p:grpSpPr>
          <a:xfrm>
            <a:off x="6351340" y="1383010"/>
            <a:ext cx="2301265" cy="2377466"/>
            <a:chOff x="6945936" y="1456203"/>
            <a:chExt cx="2159596" cy="2231106"/>
          </a:xfrm>
        </p:grpSpPr>
        <p:sp>
          <p:nvSpPr>
            <p:cNvPr id="361" name="Google Shape;361;p4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4"/>
          <p:cNvSpPr txBox="1"/>
          <p:nvPr>
            <p:ph idx="2" type="title"/>
          </p:nvPr>
        </p:nvSpPr>
        <p:spPr>
          <a:xfrm>
            <a:off x="3216900" y="2879675"/>
            <a:ext cx="2848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</a:pPr>
            <a:r>
              <a:rPr lang="en-US"/>
              <a:t>Automatizarea procesului birocratic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"/>
          <p:cNvSpPr txBox="1"/>
          <p:nvPr>
            <p:ph idx="2" type="title"/>
          </p:nvPr>
        </p:nvSpPr>
        <p:spPr>
          <a:xfrm>
            <a:off x="3216900" y="2879675"/>
            <a:ext cx="2848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Programarea intalnirilor în avans</a:t>
            </a:r>
            <a:endParaRPr/>
          </a:p>
        </p:txBody>
      </p:sp>
      <p:sp>
        <p:nvSpPr>
          <p:cNvPr id="385" name="Google Shape;385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/>
              <a:t>0-2</a:t>
            </a:r>
            <a:endParaRPr/>
          </a:p>
        </p:txBody>
      </p:sp>
      <p:grpSp>
        <p:nvGrpSpPr>
          <p:cNvPr id="386" name="Google Shape;386;p3"/>
          <p:cNvGrpSpPr/>
          <p:nvPr/>
        </p:nvGrpSpPr>
        <p:grpSpPr>
          <a:xfrm>
            <a:off x="6275049" y="1382979"/>
            <a:ext cx="2377554" cy="2377554"/>
            <a:chOff x="6198197" y="1098851"/>
            <a:chExt cx="2945798" cy="2945798"/>
          </a:xfrm>
        </p:grpSpPr>
        <p:sp>
          <p:nvSpPr>
            <p:cNvPr id="387" name="Google Shape;387;p3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3"/>
          <p:cNvSpPr txBox="1"/>
          <p:nvPr/>
        </p:nvSpPr>
        <p:spPr>
          <a:xfrm>
            <a:off x="5829300" y="3943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http://null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